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9547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9547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17A532E7-0ED8-4250-ADBA-D453FC15429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775"/>
            <a:ext cx="2913321" cy="49547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728" y="9378775"/>
            <a:ext cx="2913321" cy="49547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E822BF26-6C23-482E-A63F-29A1F83C5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8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29FEE4DC-3BF3-4207-8D12-EA0960F5864A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5"/>
            <a:ext cx="2914015" cy="4954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E26AD39-AD3F-4D79-A113-72A0B22F2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9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6AD39-AD3F-4D79-A113-72A0B22F25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8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47650" y="790575"/>
            <a:ext cx="7035800" cy="3959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C155-798D-4898-936A-A3472BA6A987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04F3-A51A-4A7C-88B0-798B4CB3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8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58958" y="2912896"/>
            <a:ext cx="6816367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>
                <a:latin typeface="Gungsuh" panose="02030600000101010101" pitchFamily="18" charset="-127"/>
                <a:ea typeface="Gungsuh" panose="02030600000101010101" pitchFamily="18" charset="-127"/>
              </a:rPr>
              <a:t>Регистрация в Личном кабинете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1058755"/>
            <a:ext cx="5495192" cy="401012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31885" y="3314700"/>
            <a:ext cx="3675184" cy="492369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42" y="1503521"/>
            <a:ext cx="5595366" cy="325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6673" y="173057"/>
            <a:ext cx="7187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Электронно-цифровая подпись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715000" y="2444262"/>
            <a:ext cx="871204" cy="619555"/>
          </a:xfrm>
          <a:prstGeom prst="stripedRightArrow">
            <a:avLst>
              <a:gd name="adj1" fmla="val 39873"/>
              <a:gd name="adj2" fmla="val 53797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1885" y="5246690"/>
            <a:ext cx="1076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Для получения электронно-цифровой подписи вам необходимо обратиться в один из Удостоверяющих центров. Информацию об удостоверяющих центрах можно найти по этой ссылке. Данная ссылка располагается в разделе «Организациям» -</a:t>
            </a:r>
            <a:r>
              <a:rPr lang="en-US" sz="2000" dirty="0" smtClean="0"/>
              <a:t> </a:t>
            </a:r>
            <a:r>
              <a:rPr lang="ru-RU" sz="2000" dirty="0" smtClean="0"/>
              <a:t>«Предоставление информации в Росфинмониторинг об операциях (сделках).</a:t>
            </a:r>
            <a:endParaRPr lang="ru-RU" sz="2000" dirty="0"/>
          </a:p>
        </p:txBody>
      </p:sp>
      <p:cxnSp>
        <p:nvCxnSpPr>
          <p:cNvPr id="18" name="Соединительная линия уступом 17"/>
          <p:cNvCxnSpPr>
            <a:stCxn id="9" idx="0"/>
            <a:endCxn id="13" idx="4"/>
          </p:cNvCxnSpPr>
          <p:nvPr/>
        </p:nvCxnSpPr>
        <p:spPr>
          <a:xfrm rot="16200000" flipV="1">
            <a:off x="3022183" y="2754364"/>
            <a:ext cx="1439621" cy="354503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293388" y="1733098"/>
            <a:ext cx="756138" cy="263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29669" y="3063817"/>
            <a:ext cx="1677599" cy="433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90" y="3422771"/>
            <a:ext cx="2857500" cy="276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9954" y="-2894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для физических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" y="742806"/>
            <a:ext cx="4674551" cy="561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2" y="742805"/>
            <a:ext cx="4676343" cy="3819819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14" idx="1"/>
            <a:endCxn id="8" idx="6"/>
          </p:cNvCxnSpPr>
          <p:nvPr/>
        </p:nvCxnSpPr>
        <p:spPr>
          <a:xfrm flipH="1">
            <a:off x="4331169" y="5397672"/>
            <a:ext cx="1261779" cy="86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01313" y="5147223"/>
            <a:ext cx="1329856" cy="67303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1312" y="34920"/>
            <a:ext cx="100077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физических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2948" y="4612842"/>
            <a:ext cx="6035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окне заявки, заполните все предлагаемые поля. </a:t>
            </a:r>
            <a:r>
              <a:rPr lang="ru-RU" sz="2400" dirty="0" smtClean="0"/>
              <a:t>Напоминаем, если </a:t>
            </a:r>
            <a:r>
              <a:rPr lang="ru-RU" sz="2400" dirty="0"/>
              <a:t>в графе «вид организации» отсутствует </a:t>
            </a:r>
            <a:r>
              <a:rPr lang="ru-RU" sz="2400" dirty="0" smtClean="0"/>
              <a:t>Ваш </a:t>
            </a:r>
            <a:r>
              <a:rPr lang="ru-RU" sz="2400" dirty="0"/>
              <a:t>вид </a:t>
            </a:r>
            <a:r>
              <a:rPr lang="ru-RU" sz="2400" dirty="0" smtClean="0"/>
              <a:t>деятельности, </a:t>
            </a:r>
            <a:r>
              <a:rPr lang="ru-RU" sz="2400" dirty="0"/>
              <a:t>то </a:t>
            </a:r>
            <a:r>
              <a:rPr lang="ru-RU" sz="2400" dirty="0" smtClean="0"/>
              <a:t>Вы можете</a:t>
            </a:r>
            <a:r>
              <a:rPr lang="ru-RU" sz="2400" dirty="0"/>
              <a:t> </a:t>
            </a:r>
            <a:r>
              <a:rPr lang="ru-RU" sz="2400" b="1" dirty="0" smtClean="0"/>
              <a:t>встать </a:t>
            </a:r>
            <a:r>
              <a:rPr lang="ru-RU" sz="2400" b="1" dirty="0"/>
              <a:t>на учет</a:t>
            </a:r>
            <a:r>
              <a:rPr lang="ru-RU" sz="2400" dirty="0"/>
              <a:t>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401" y="5385561"/>
            <a:ext cx="1215680" cy="1963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2974" y="5"/>
            <a:ext cx="760622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регистрацию юридических лиц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" y="712178"/>
            <a:ext cx="4606661" cy="5604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91" y="745495"/>
            <a:ext cx="4586247" cy="181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6" y="2525438"/>
            <a:ext cx="4477375" cy="3794907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9" idx="1"/>
            <a:endCxn id="11" idx="6"/>
          </p:cNvCxnSpPr>
          <p:nvPr/>
        </p:nvCxnSpPr>
        <p:spPr>
          <a:xfrm flipH="1" flipV="1">
            <a:off x="8824064" y="2325304"/>
            <a:ext cx="496793" cy="1182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494208" y="1988786"/>
            <a:ext cx="1329856" cy="67303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218" y="2236304"/>
            <a:ext cx="1215680" cy="196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428" y="-47756"/>
            <a:ext cx="10402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регистрацию для юридических лиц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0857" y="1615415"/>
            <a:ext cx="2759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окне заявки, заполните все предлагаемые поля. </a:t>
            </a:r>
            <a:r>
              <a:rPr lang="ru-RU" sz="2400" dirty="0" smtClean="0"/>
              <a:t>Напоминаем, если в графе «вид организации» отсутствует Ваш вид деятельности, то Вы можете </a:t>
            </a:r>
            <a:r>
              <a:rPr lang="ru-RU" sz="2400" b="1" dirty="0" smtClean="0"/>
              <a:t>встать на учет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4"/>
            <a:ext cx="12192000" cy="68377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999" y="712178"/>
            <a:ext cx="7120622" cy="2925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	Заполнив заявку и нажав кнопку «отправить», вам, на указанный адрес электронной почты будет выслано письмо, которое необходимо будет </a:t>
            </a:r>
            <a:r>
              <a:rPr lang="ru-RU" sz="1600" b="1" dirty="0">
                <a:solidFill>
                  <a:schemeClr val="tx1"/>
                </a:solidFill>
              </a:rPr>
              <a:t>распечатать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подписать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b="1" dirty="0">
                <a:solidFill>
                  <a:schemeClr val="tx1"/>
                </a:solidFill>
              </a:rPr>
              <a:t>направить</a:t>
            </a:r>
            <a:r>
              <a:rPr lang="ru-RU" sz="1600" dirty="0">
                <a:solidFill>
                  <a:schemeClr val="tx1"/>
                </a:solidFill>
              </a:rPr>
              <a:t> по почте в Росфинмониторинг по адресу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107450, г. Москва, ул. Мясницкая, д. 39, стр. 1.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После </a:t>
            </a:r>
            <a:r>
              <a:rPr lang="ru-RU" sz="1600" dirty="0">
                <a:solidFill>
                  <a:schemeClr val="tx1"/>
                </a:solidFill>
              </a:rPr>
              <a:t>того, как письмо придёт в Росфинмониторинг, ваш Личный кабинет будет подключен, а логин и пароль будут высланы на указанный вами электронный адрес.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В случае если вы подавали заявку с помощью электронной подписи, то ваш Личный кабинет будет автоматически подключен, без почтового письма, а логин и пароль будут высланы на указанный вами электронный адрес.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95460" y="80470"/>
            <a:ext cx="5919441" cy="571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12551" y="-104"/>
            <a:ext cx="5919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После заполнения заявки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" y="781942"/>
            <a:ext cx="5707280" cy="47765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58463" y="2836251"/>
            <a:ext cx="2307538" cy="4133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0" name="Овал 9"/>
          <p:cNvSpPr/>
          <p:nvPr/>
        </p:nvSpPr>
        <p:spPr>
          <a:xfrm>
            <a:off x="1161341" y="3288768"/>
            <a:ext cx="3560127" cy="4655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33376" y="34920"/>
            <a:ext cx="5443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Вход в Личный кабинет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128" y="2613600"/>
            <a:ext cx="4490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Arial" panose="020B0604020202020204" pitchFamily="34" charset="0"/>
              </a:rPr>
              <a:t>После того как вы получите логин и пароль, можете зайти в личный кабинет и начать им пользоваться.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3892" y="2576146"/>
            <a:ext cx="4528039" cy="1846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>
            <a:stCxn id="12" idx="1"/>
            <a:endCxn id="9" idx="6"/>
          </p:cNvCxnSpPr>
          <p:nvPr/>
        </p:nvCxnSpPr>
        <p:spPr>
          <a:xfrm rot="10800000">
            <a:off x="4066002" y="3042943"/>
            <a:ext cx="2457891" cy="456397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6"/>
          </p:cNvCxnSpPr>
          <p:nvPr/>
        </p:nvCxnSpPr>
        <p:spPr>
          <a:xfrm flipH="1">
            <a:off x="4721468" y="3499338"/>
            <a:ext cx="589597" cy="22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" y="712178"/>
            <a:ext cx="6203893" cy="61408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917" y="4919692"/>
            <a:ext cx="4710398" cy="940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>
            <a:off x="4897315" y="4059488"/>
            <a:ext cx="1904455" cy="1330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491397" y="1450692"/>
            <a:ext cx="712496" cy="5456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05414" y="34920"/>
            <a:ext cx="5299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Справочные телефоны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1770" y="1628196"/>
            <a:ext cx="4795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сайте Росфинмониторинга во вкладке </a:t>
            </a:r>
            <a:r>
              <a:rPr lang="ru-RU" sz="2400" b="1" dirty="0"/>
              <a:t>контакты</a:t>
            </a:r>
            <a:r>
              <a:rPr lang="ru-RU" sz="2400" dirty="0"/>
              <a:t>, вы можете ознакомиться со всеми справочными телефонами. Если у вас возникают </a:t>
            </a:r>
            <a:r>
              <a:rPr lang="ru-RU" sz="2400" dirty="0" smtClean="0"/>
              <a:t>какие-либо дополнительные вопросы технического характера по регистрации или использованию Личного кабинета, </a:t>
            </a:r>
            <a:r>
              <a:rPr lang="ru-RU" sz="2400" dirty="0"/>
              <a:t>вы можете обратиться по </a:t>
            </a:r>
            <a:r>
              <a:rPr lang="ru-RU" sz="2400" dirty="0" smtClean="0"/>
              <a:t>данным телефонам</a:t>
            </a:r>
            <a:r>
              <a:rPr lang="en-US" sz="2400" dirty="0" smtClean="0"/>
              <a:t>: </a:t>
            </a:r>
            <a:endParaRPr lang="ru-RU" sz="2400" dirty="0"/>
          </a:p>
          <a:p>
            <a:pPr algn="ctr"/>
            <a:r>
              <a:rPr lang="en-US" sz="2400" dirty="0"/>
              <a:t>(495) 627-33-98</a:t>
            </a:r>
            <a:r>
              <a:rPr lang="ru-RU" sz="2400" dirty="0"/>
              <a:t> или </a:t>
            </a:r>
          </a:p>
          <a:p>
            <a:pPr algn="ctr"/>
            <a:r>
              <a:rPr lang="ru-RU" sz="2400" dirty="0"/>
              <a:t>(495) 627-32-99.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" y="795339"/>
            <a:ext cx="8124825" cy="57435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8951" y="4876032"/>
            <a:ext cx="2154271" cy="171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31742" y="5571522"/>
            <a:ext cx="1247209" cy="280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54381" y="1777476"/>
            <a:ext cx="3327311" cy="217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нажать на слово «Территориальные органы», то вы попадёте на страницу, где указаны их полные адреса.</a:t>
            </a:r>
          </a:p>
          <a:p>
            <a:pPr algn="ctr"/>
            <a:endParaRPr lang="ru-RU" sz="1143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8950" y="4599933"/>
            <a:ext cx="2154271" cy="238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Соединительная линия уступом 7"/>
          <p:cNvCxnSpPr>
            <a:stCxn id="13" idx="2"/>
            <a:endCxn id="14" idx="0"/>
          </p:cNvCxnSpPr>
          <p:nvPr/>
        </p:nvCxnSpPr>
        <p:spPr>
          <a:xfrm rot="5400000">
            <a:off x="8010968" y="2492864"/>
            <a:ext cx="652188" cy="3561951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268" y="49672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50" y="4963248"/>
            <a:ext cx="4143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 сайте Росфинмониторинга также указаны телефоны территориальных органов</a:t>
            </a:r>
            <a:r>
              <a:rPr lang="ru-RU" dirty="0"/>
              <a:t> </a:t>
            </a:r>
            <a:r>
              <a:rPr lang="ru-RU" b="1" dirty="0" smtClean="0"/>
              <a:t>Росфинмониторинга, где вы можете получить консультацию правового характера.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823" y="4844666"/>
            <a:ext cx="4176346" cy="163488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" y="1000391"/>
            <a:ext cx="7041215" cy="56935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20841" y="1939885"/>
            <a:ext cx="4733412" cy="33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Во вкладке </a:t>
            </a:r>
            <a:r>
              <a:rPr lang="ru-RU" sz="2600" b="1" dirty="0"/>
              <a:t>территориальные органы </a:t>
            </a:r>
            <a:r>
              <a:rPr lang="ru-RU" sz="2600" dirty="0"/>
              <a:t>указаны все адреса и телефоны Межрегиональных управлений Росфинмониторинга, также вы можете на интерактивной карте перейти во вкладку каждого управления.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767" y="146253"/>
            <a:ext cx="10517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Телефоны и адреса территориальных органов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7122" y="305562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Заявка на техническую поддержку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" y="814842"/>
            <a:ext cx="9309686" cy="45749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82573" y="3367691"/>
            <a:ext cx="3067291" cy="3637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8" name="Прямая со стрелкой 7"/>
          <p:cNvCxnSpPr>
            <a:stCxn id="7" idx="0"/>
            <a:endCxn id="6" idx="4"/>
          </p:cNvCxnSpPr>
          <p:nvPr/>
        </p:nvCxnSpPr>
        <p:spPr>
          <a:xfrm flipH="1" flipV="1">
            <a:off x="2616219" y="3731467"/>
            <a:ext cx="2270838" cy="15088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8384" y="34920"/>
            <a:ext cx="7973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Заявка на техническую поддержку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876" y="5240293"/>
            <a:ext cx="9340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Если у вас остаются </a:t>
            </a:r>
            <a:r>
              <a:rPr lang="ru-RU" sz="2400" dirty="0" smtClean="0"/>
              <a:t>какие-либо технические </a:t>
            </a:r>
            <a:r>
              <a:rPr lang="ru-RU" sz="2400" dirty="0"/>
              <a:t>вопросы по регистрации или использованию Личного кабинета после ознакомления со всеми методическими материалами, вы можете оформить </a:t>
            </a:r>
            <a:r>
              <a:rPr lang="ru-RU" sz="2400" b="1" dirty="0"/>
              <a:t>заявку на техническую поддержку</a:t>
            </a:r>
            <a:r>
              <a:rPr lang="ru-RU" sz="2400" dirty="0"/>
              <a:t>, мы вам поможем.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" y="4"/>
            <a:ext cx="12185411" cy="68580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49221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зарегистрироваться в Личном кабинете?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8857" y="1031914"/>
            <a:ext cx="8514987" cy="2146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71" dirty="0">
                <a:solidFill>
                  <a:schemeClr val="tx1"/>
                </a:solidFill>
              </a:rPr>
              <a:t>С целью успешной регистрации в Личном кабинете, мы подготовили для вас эту наглядную презентацию. </a:t>
            </a:r>
          </a:p>
          <a:p>
            <a:pPr algn="ctr"/>
            <a:r>
              <a:rPr lang="ru-RU" sz="2571" dirty="0">
                <a:solidFill>
                  <a:schemeClr val="tx1"/>
                </a:solidFill>
              </a:rPr>
              <a:t>Следуйте представленным слайдам и вы сможете быстро разобраться с процессом регистрации.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49217"/>
            <a:ext cx="1294867" cy="1424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1325" y="251504"/>
            <a:ext cx="10040816" cy="624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991" y="162015"/>
            <a:ext cx="106474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зарегистрироваться в Личном кабинете?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08861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Зачем нужен Личный кабинет?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21" y="835269"/>
            <a:ext cx="6577405" cy="60710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497" y="1735262"/>
            <a:ext cx="6717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Работа </a:t>
            </a:r>
            <a:r>
              <a:rPr lang="ru-RU" sz="2400" dirty="0"/>
              <a:t>с перечнем экстремистов и террористов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об </a:t>
            </a:r>
            <a:r>
              <a:rPr lang="ru-RU" sz="2400" dirty="0"/>
              <a:t>операциях с денежными средствами или иным имуществом, </a:t>
            </a:r>
            <a:r>
              <a:rPr lang="ru-RU" sz="2400" dirty="0" smtClean="0"/>
              <a:t>подлежащих </a:t>
            </a:r>
            <a:r>
              <a:rPr lang="ru-RU" sz="2400" dirty="0"/>
              <a:t>обязательному контролю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отчета о результатах проверки наличия среди своих клиентов лиц, в отношении которых применены либо должны применяться меры по замораживанию (блокированию) денежных средств или иного имущества</a:t>
            </a:r>
            <a:r>
              <a:rPr lang="en-US" sz="2400" dirty="0" smtClean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Просмотр </a:t>
            </a:r>
            <a:r>
              <a:rPr lang="ru-RU" sz="2400" dirty="0"/>
              <a:t>риск-оценки законопослушности</a:t>
            </a:r>
            <a:r>
              <a:rPr lang="en-US" sz="2400" dirty="0"/>
              <a:t>;</a:t>
            </a:r>
            <a:endParaRPr lang="ru-RU" sz="2400" dirty="0"/>
          </a:p>
          <a:p>
            <a:pPr marL="244927" indent="-244927">
              <a:buFont typeface="Wingdings" panose="05000000000000000000" pitchFamily="2" charset="2"/>
              <a:buChar char="Ø"/>
            </a:pPr>
            <a:r>
              <a:rPr lang="ru-RU" sz="2400" dirty="0" smtClean="0"/>
              <a:t>Прохождение </a:t>
            </a:r>
            <a:r>
              <a:rPr lang="ru-RU" sz="2400" dirty="0"/>
              <a:t>дистанционных курсов обучения.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0866" y="34919"/>
            <a:ext cx="7155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Зачем нужен Личный кабинет?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22" y="2229255"/>
            <a:ext cx="6277877" cy="188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23" y="5085347"/>
            <a:ext cx="6277877" cy="175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939" y="10104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Первым делом необходимо зайти на сайт Росфинмониторинга. Для этого </a:t>
            </a:r>
            <a:r>
              <a:rPr lang="ru-RU" sz="2000" dirty="0" smtClean="0"/>
              <a:t>в Вашем </a:t>
            </a:r>
            <a:r>
              <a:rPr lang="ru-RU" sz="2000" dirty="0"/>
              <a:t>браузере </a:t>
            </a:r>
            <a:r>
              <a:rPr lang="ru-RU" sz="2000" dirty="0" smtClean="0"/>
              <a:t>введите </a:t>
            </a:r>
            <a:r>
              <a:rPr lang="ru-RU" sz="2000" dirty="0"/>
              <a:t>в адресной строке </a:t>
            </a:r>
            <a:r>
              <a:rPr lang="en-US" sz="2000" dirty="0"/>
              <a:t>www.fedsfm.ru</a:t>
            </a:r>
            <a:r>
              <a:rPr lang="ru-RU" sz="2000" dirty="0"/>
              <a:t> и </a:t>
            </a:r>
            <a:r>
              <a:rPr lang="ru-RU" sz="2000" dirty="0" smtClean="0"/>
              <a:t>нажмите </a:t>
            </a:r>
            <a:r>
              <a:rPr lang="ru-RU" sz="2000" dirty="0"/>
              <a:t>кнопку «ввод».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939" y="4153550"/>
            <a:ext cx="819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Или вы можете непосредственно сразу перейти на сайт Личного кабинета, введя в адресной строке </a:t>
            </a:r>
            <a:r>
              <a:rPr lang="en-US" sz="2000" dirty="0"/>
              <a:t>https://portal.fedsfm.ru</a:t>
            </a:r>
            <a:r>
              <a:rPr lang="ru-RU" sz="2000" dirty="0"/>
              <a:t>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0164" y="34920"/>
            <a:ext cx="7570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" y="1069839"/>
            <a:ext cx="7859308" cy="56516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8" name="Выноска 1 37"/>
          <p:cNvSpPr/>
          <p:nvPr/>
        </p:nvSpPr>
        <p:spPr>
          <a:xfrm>
            <a:off x="8792173" y="1891362"/>
            <a:ext cx="3056072" cy="3832430"/>
          </a:xfrm>
          <a:prstGeom prst="borderCallout1">
            <a:avLst>
              <a:gd name="adj1" fmla="val -145"/>
              <a:gd name="adj2" fmla="val -378"/>
              <a:gd name="adj3" fmla="val 1002"/>
              <a:gd name="adj4" fmla="val 46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Для входа в личный кабинет через сайт Росфинмониторинга необходимо кликнуть на одну из данных панелей.</a:t>
            </a:r>
          </a:p>
        </p:txBody>
      </p:sp>
      <p:sp>
        <p:nvSpPr>
          <p:cNvPr id="39" name="Овал 38"/>
          <p:cNvSpPr/>
          <p:nvPr/>
        </p:nvSpPr>
        <p:spPr>
          <a:xfrm>
            <a:off x="5455258" y="968334"/>
            <a:ext cx="936749" cy="351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40" name="Овал 39"/>
          <p:cNvSpPr/>
          <p:nvPr/>
        </p:nvSpPr>
        <p:spPr>
          <a:xfrm>
            <a:off x="5426625" y="4324929"/>
            <a:ext cx="965382" cy="283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cxnSp>
        <p:nvCxnSpPr>
          <p:cNvPr id="42" name="Соединительная линия уступом 41"/>
          <p:cNvCxnSpPr>
            <a:stCxn id="38" idx="1"/>
            <a:endCxn id="40" idx="6"/>
          </p:cNvCxnSpPr>
          <p:nvPr/>
        </p:nvCxnSpPr>
        <p:spPr>
          <a:xfrm rot="5400000" flipH="1">
            <a:off x="7727436" y="3131020"/>
            <a:ext cx="1257343" cy="3928202"/>
          </a:xfrm>
          <a:prstGeom prst="bentConnector4">
            <a:avLst>
              <a:gd name="adj1" fmla="val -18181"/>
              <a:gd name="adj2" fmla="val 694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236" y="98956"/>
            <a:ext cx="7570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зайти на портал регистрации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>
            <a:stCxn id="38" idx="3"/>
            <a:endCxn id="39" idx="0"/>
          </p:cNvCxnSpPr>
          <p:nvPr/>
        </p:nvCxnSpPr>
        <p:spPr>
          <a:xfrm rot="16200000" flipV="1">
            <a:off x="7660407" y="-768440"/>
            <a:ext cx="923028" cy="4396576"/>
          </a:xfrm>
          <a:prstGeom prst="bentConnector3">
            <a:avLst>
              <a:gd name="adj1" fmla="val 12476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" y="1424356"/>
            <a:ext cx="7314223" cy="525966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3229" y="1226078"/>
            <a:ext cx="4698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случае если </a:t>
            </a:r>
            <a:r>
              <a:rPr lang="ru-RU" sz="2400" dirty="0"/>
              <a:t>в сфере деятельности </a:t>
            </a:r>
            <a:r>
              <a:rPr lang="ru-RU" sz="2400" dirty="0" smtClean="0"/>
              <a:t>Вашей организации или Индивидуального предпринимателя </a:t>
            </a:r>
            <a:r>
              <a:rPr lang="ru-RU" sz="2400" b="1" dirty="0" smtClean="0"/>
              <a:t>отсутствуют </a:t>
            </a:r>
            <a:r>
              <a:rPr lang="ru-RU" sz="2400" dirty="0" smtClean="0"/>
              <a:t>профильные </a:t>
            </a:r>
            <a:r>
              <a:rPr lang="ru-RU" sz="2400" dirty="0"/>
              <a:t>надзорные органы</a:t>
            </a:r>
            <a:r>
              <a:rPr lang="ru-RU" sz="2400" dirty="0" smtClean="0"/>
              <a:t>,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то вам необходимо </a:t>
            </a:r>
            <a:r>
              <a:rPr lang="ru-RU" sz="2400" dirty="0" smtClean="0"/>
              <a:t>осуществить постановку на учет в Росфинмониторинг.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951461" y="3358662"/>
            <a:ext cx="1101002" cy="297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6328" y="34920"/>
            <a:ext cx="447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92" y="3099362"/>
            <a:ext cx="1163031" cy="1088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07" y="3338122"/>
            <a:ext cx="886598" cy="657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11" y="3358662"/>
            <a:ext cx="914807" cy="706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1961" y="3381474"/>
            <a:ext cx="1114425" cy="523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02678" y="5377698"/>
            <a:ext cx="4479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Подробнее </a:t>
            </a:r>
            <a:r>
              <a:rPr lang="ru-RU" sz="2400" dirty="0"/>
              <a:t>в разделе «постановка на учет» на сайте Росфинмониторинга.</a:t>
            </a:r>
          </a:p>
        </p:txBody>
      </p:sp>
      <p:cxnSp>
        <p:nvCxnSpPr>
          <p:cNvPr id="16" name="Соединительная линия уступом 15"/>
          <p:cNvCxnSpPr>
            <a:stCxn id="14" idx="1"/>
            <a:endCxn id="11" idx="6"/>
          </p:cNvCxnSpPr>
          <p:nvPr/>
        </p:nvCxnSpPr>
        <p:spPr>
          <a:xfrm rot="10800000">
            <a:off x="6052464" y="3507593"/>
            <a:ext cx="1550215" cy="247027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" y="712178"/>
            <a:ext cx="6234857" cy="45008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49840" y="1219343"/>
            <a:ext cx="5480749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71" dirty="0"/>
              <a:t>Во вкладке </a:t>
            </a:r>
            <a:r>
              <a:rPr lang="ru-RU" sz="2571" b="1" dirty="0"/>
              <a:t>постановка на учет </a:t>
            </a:r>
            <a:r>
              <a:rPr lang="ru-RU" sz="2571" dirty="0" smtClean="0"/>
              <a:t>представлены виды экономической деятельности организаций и индивидуальных предпринимателей, подлежащих </a:t>
            </a:r>
            <a:r>
              <a:rPr lang="ru-RU" sz="2571" dirty="0"/>
              <a:t>постановке на </a:t>
            </a:r>
            <a:r>
              <a:rPr lang="ru-RU" sz="2571" dirty="0" smtClean="0"/>
              <a:t>учет в Росфинмониторинг, </a:t>
            </a:r>
            <a:r>
              <a:rPr lang="ru-RU" sz="2571" dirty="0"/>
              <a:t>нормативная база, с которой необходимо </a:t>
            </a:r>
            <a:r>
              <a:rPr lang="ru-RU" sz="2571" dirty="0" smtClean="0"/>
              <a:t>ознакомиться, </a:t>
            </a:r>
            <a:r>
              <a:rPr lang="ru-RU" sz="2571" dirty="0"/>
              <a:t>и прочие разъяснения.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3" y="5587441"/>
            <a:ext cx="6171517" cy="1071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3553" y="5010186"/>
            <a:ext cx="4233322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71" dirty="0"/>
              <a:t>В конце страницы </a:t>
            </a:r>
            <a:r>
              <a:rPr lang="ru-RU" sz="2571" dirty="0" smtClean="0"/>
              <a:t>представлены </a:t>
            </a:r>
            <a:r>
              <a:rPr lang="ru-RU" sz="2571" dirty="0"/>
              <a:t>образцы заполнения карты постановки на учет.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207369" y="5859639"/>
            <a:ext cx="982862" cy="1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84639" y="5445005"/>
            <a:ext cx="6022730" cy="1017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5" tIns="32657" rIns="65315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87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04251" y="-22084"/>
            <a:ext cx="4477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Постановка на учет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2774" y="62432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без электронной подписи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" y="927237"/>
            <a:ext cx="8405580" cy="412863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472842" y="1945450"/>
            <a:ext cx="787281" cy="245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5472842" y="3235569"/>
            <a:ext cx="734787" cy="272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37" name="Овал 36"/>
          <p:cNvSpPr/>
          <p:nvPr/>
        </p:nvSpPr>
        <p:spPr>
          <a:xfrm>
            <a:off x="678457" y="2774104"/>
            <a:ext cx="2820742" cy="524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9360" y="34920"/>
            <a:ext cx="881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без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6262" y="1451868"/>
            <a:ext cx="36360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Для регистрации Личного Кабинета необходимо заполнить заявку в электронном виде. Чтобы перейти на поле заполнения заявки необходимо нажать на слово </a:t>
            </a:r>
            <a:r>
              <a:rPr lang="ru-RU" sz="2600" b="1" dirty="0" smtClean="0"/>
              <a:t>«Регистрация». </a:t>
            </a:r>
            <a:endParaRPr lang="ru-RU" sz="2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90213"/>
            <a:ext cx="8229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dirty="0"/>
              <a:t>инструкция</a:t>
            </a:r>
            <a:r>
              <a:rPr lang="ru-RU" sz="2400" dirty="0"/>
              <a:t> по </a:t>
            </a:r>
            <a:r>
              <a:rPr lang="ru-RU" sz="2400" dirty="0" smtClean="0"/>
              <a:t>регистрации, настройки интерфейса и использование функционала Личного кабинета указана здесь.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endCxn id="37" idx="4"/>
          </p:cNvCxnSpPr>
          <p:nvPr/>
        </p:nvCxnSpPr>
        <p:spPr>
          <a:xfrm flipH="1" flipV="1">
            <a:off x="2088828" y="3298528"/>
            <a:ext cx="2030815" cy="2194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1"/>
            <a:endCxn id="12" idx="6"/>
          </p:cNvCxnSpPr>
          <p:nvPr/>
        </p:nvCxnSpPr>
        <p:spPr>
          <a:xfrm flipH="1" flipV="1">
            <a:off x="6260123" y="2068205"/>
            <a:ext cx="2366139" cy="1030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17" idx="6"/>
          </p:cNvCxnSpPr>
          <p:nvPr/>
        </p:nvCxnSpPr>
        <p:spPr>
          <a:xfrm flipH="1">
            <a:off x="6207629" y="3098473"/>
            <a:ext cx="2418633" cy="273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7517" y="51707"/>
            <a:ext cx="7905751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Регистрация с использованием электронной подписи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" y="1331160"/>
            <a:ext cx="7963295" cy="391333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5567" y="3131367"/>
            <a:ext cx="2695248" cy="41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7" name="Овал 16"/>
          <p:cNvSpPr/>
          <p:nvPr/>
        </p:nvSpPr>
        <p:spPr>
          <a:xfrm>
            <a:off x="4386059" y="3764622"/>
            <a:ext cx="2468663" cy="26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sp>
        <p:nvSpPr>
          <p:cNvPr id="18" name="Овал 17"/>
          <p:cNvSpPr/>
          <p:nvPr/>
        </p:nvSpPr>
        <p:spPr>
          <a:xfrm>
            <a:off x="4338819" y="2492313"/>
            <a:ext cx="2468663" cy="246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7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8949" y="7746"/>
            <a:ext cx="74028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Регистрация с использованием электронной подписи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0809" y="1841290"/>
            <a:ext cx="38178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Если у вас есть электронно-цифровая подпись и установлено специальное ПО, то вы можете пройти регистрацию с помощью электронной подписи.</a:t>
            </a:r>
          </a:p>
        </p:txBody>
      </p:sp>
      <p:cxnSp>
        <p:nvCxnSpPr>
          <p:cNvPr id="13" name="Прямая со стрелкой 12"/>
          <p:cNvCxnSpPr>
            <a:stCxn id="6" idx="1"/>
            <a:endCxn id="18" idx="6"/>
          </p:cNvCxnSpPr>
          <p:nvPr/>
        </p:nvCxnSpPr>
        <p:spPr>
          <a:xfrm flipH="1" flipV="1">
            <a:off x="6807482" y="2615597"/>
            <a:ext cx="1413327" cy="67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</p:cNvCxnSpPr>
          <p:nvPr/>
        </p:nvCxnSpPr>
        <p:spPr>
          <a:xfrm flipH="1">
            <a:off x="6854722" y="3287840"/>
            <a:ext cx="1366087" cy="607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1798" y="5706457"/>
            <a:ext cx="8089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Подробная </a:t>
            </a:r>
            <a:r>
              <a:rPr lang="ru-RU" sz="2400" b="1" dirty="0"/>
              <a:t>инструкция</a:t>
            </a:r>
            <a:r>
              <a:rPr lang="ru-RU" sz="2400" dirty="0"/>
              <a:t> по регистрации с </a:t>
            </a:r>
            <a:r>
              <a:rPr lang="ru-RU" sz="2400" dirty="0" smtClean="0"/>
              <a:t>использованием </a:t>
            </a:r>
            <a:r>
              <a:rPr lang="ru-RU" sz="2400" dirty="0"/>
              <a:t>электронной подписи размещена здесь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cxnSp>
        <p:nvCxnSpPr>
          <p:cNvPr id="20" name="Прямая со стрелкой 19"/>
          <p:cNvCxnSpPr>
            <a:stCxn id="16" idx="0"/>
            <a:endCxn id="9" idx="4"/>
          </p:cNvCxnSpPr>
          <p:nvPr/>
        </p:nvCxnSpPr>
        <p:spPr>
          <a:xfrm flipH="1" flipV="1">
            <a:off x="1813191" y="3550270"/>
            <a:ext cx="2363113" cy="2156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698</Words>
  <Application>Microsoft Office PowerPoint</Application>
  <PresentationFormat>Широкоэкранный</PresentationFormat>
  <Paragraphs>106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Gungsuh</vt:lpstr>
      <vt:lpstr>Arial</vt:lpstr>
      <vt:lpstr>Calibri</vt:lpstr>
      <vt:lpstr>Calibri Light</vt:lpstr>
      <vt:lpstr>Wingdings</vt:lpstr>
      <vt:lpstr>Тема Office</vt:lpstr>
      <vt:lpstr>Регистрация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Личном кабинете</dc:title>
  <dc:creator>Иванчишин Игорь Тарасович</dc:creator>
  <cp:lastModifiedBy>Анастасов Александр Эдуардович</cp:lastModifiedBy>
  <cp:revision>31</cp:revision>
  <cp:lastPrinted>2017-08-15T15:28:09Z</cp:lastPrinted>
  <dcterms:created xsi:type="dcterms:W3CDTF">2017-08-15T12:29:34Z</dcterms:created>
  <dcterms:modified xsi:type="dcterms:W3CDTF">2017-08-22T12:37:58Z</dcterms:modified>
</cp:coreProperties>
</file>